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Knewave" panose="020B0604020202020204" charset="0"/>
      <p:regular r:id="rId22"/>
    </p:embeddedFont>
    <p:embeddedFont>
      <p:font typeface="Quicksand" panose="020B0604020202020204" charset="0"/>
      <p:regular r:id="rId23"/>
    </p:embeddedFont>
    <p:embeddedFont>
      <p:font typeface="Quicksand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97CDF-512F-41EF-8E04-F7EAFA3CC14C}" v="2" dt="2026-02-14T12:37:27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noor Kaur" userId="1afb0ce84f3f6d78" providerId="LiveId" clId="{EB1D2AC1-E154-42AE-BE38-D301AC6DC0C3}"/>
    <pc:docChg chg="modSld">
      <pc:chgData name="Gurnoor Kaur" userId="1afb0ce84f3f6d78" providerId="LiveId" clId="{EB1D2AC1-E154-42AE-BE38-D301AC6DC0C3}" dt="2026-02-14T12:38:22.978" v="7" actId="14100"/>
      <pc:docMkLst>
        <pc:docMk/>
      </pc:docMkLst>
      <pc:sldChg chg="modSp mod">
        <pc:chgData name="Gurnoor Kaur" userId="1afb0ce84f3f6d78" providerId="LiveId" clId="{EB1D2AC1-E154-42AE-BE38-D301AC6DC0C3}" dt="2026-02-14T12:37:44.527" v="2" actId="255"/>
        <pc:sldMkLst>
          <pc:docMk/>
          <pc:sldMk cId="0" sldId="269"/>
        </pc:sldMkLst>
        <pc:spChg chg="mod">
          <ac:chgData name="Gurnoor Kaur" userId="1afb0ce84f3f6d78" providerId="LiveId" clId="{EB1D2AC1-E154-42AE-BE38-D301AC6DC0C3}" dt="2026-02-14T12:37:44.527" v="2" actId="255"/>
          <ac:spMkLst>
            <pc:docMk/>
            <pc:sldMk cId="0" sldId="269"/>
            <ac:spMk id="5" creationId="{00000000-0000-0000-0000-000000000000}"/>
          </ac:spMkLst>
        </pc:spChg>
      </pc:sldChg>
      <pc:sldChg chg="modSp mod">
        <pc:chgData name="Gurnoor Kaur" userId="1afb0ce84f3f6d78" providerId="LiveId" clId="{EB1D2AC1-E154-42AE-BE38-D301AC6DC0C3}" dt="2026-02-14T12:38:22.978" v="7" actId="14100"/>
        <pc:sldMkLst>
          <pc:docMk/>
          <pc:sldMk cId="0" sldId="271"/>
        </pc:sldMkLst>
        <pc:spChg chg="mod">
          <ac:chgData name="Gurnoor Kaur" userId="1afb0ce84f3f6d78" providerId="LiveId" clId="{EB1D2AC1-E154-42AE-BE38-D301AC6DC0C3}" dt="2026-02-14T12:38:09.698" v="4" actId="1076"/>
          <ac:spMkLst>
            <pc:docMk/>
            <pc:sldMk cId="0" sldId="271"/>
            <ac:spMk id="6" creationId="{00000000-0000-0000-0000-000000000000}"/>
          </ac:spMkLst>
        </pc:spChg>
        <pc:grpChg chg="mod">
          <ac:chgData name="Gurnoor Kaur" userId="1afb0ce84f3f6d78" providerId="LiveId" clId="{EB1D2AC1-E154-42AE-BE38-D301AC6DC0C3}" dt="2026-02-14T12:38:22.978" v="7" actId="14100"/>
          <ac:grpSpMkLst>
            <pc:docMk/>
            <pc:sldMk cId="0" sldId="271"/>
            <ac:grpSpMk id="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21056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iencedirect.com/science/article/abs/pii/S1361841522001219?via%3Dihub" TargetMode="External"/><Relationship Id="rId5" Type="http://schemas.openxmlformats.org/officeDocument/2006/relationships/hyperlink" Target="https://www.frontiersin.org/journals/medicine/articles/10.3389/fmed.2021.626369/full" TargetMode="External"/><Relationship Id="rId4" Type="http://schemas.openxmlformats.org/officeDocument/2006/relationships/hyperlink" Target="https://www.nature.com/articles/s41591-020-0942-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5/14/7856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med.ncbi.nlm.nih.gov/35960806?utm_source=chatgpt.com" TargetMode="External"/><Relationship Id="rId5" Type="http://schemas.openxmlformats.org/officeDocument/2006/relationships/hyperlink" Target="https://ai.nejm.org/doi/full/10.1056/AIdbp2400732?utm_source=chatgpt.com" TargetMode="External"/><Relationship Id="rId4" Type="http://schemas.openxmlformats.org/officeDocument/2006/relationships/hyperlink" Target="https://doi.org/10.1016/j.compbiomed.2023.107878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5347" y="307755"/>
            <a:ext cx="4938470" cy="1441889"/>
          </a:xfrm>
          <a:custGeom>
            <a:avLst/>
            <a:gdLst/>
            <a:ahLst/>
            <a:cxnLst/>
            <a:rect l="l" t="t" r="r" b="b"/>
            <a:pathLst>
              <a:path w="4938470" h="1441889">
                <a:moveTo>
                  <a:pt x="0" y="0"/>
                </a:moveTo>
                <a:lnTo>
                  <a:pt x="4938470" y="0"/>
                </a:lnTo>
                <a:lnTo>
                  <a:pt x="4938470" y="1441890"/>
                </a:lnTo>
                <a:lnTo>
                  <a:pt x="0" y="144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634582" y="1673915"/>
            <a:ext cx="12978613" cy="161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1"/>
              </a:lnSpc>
              <a:spcBef>
                <a:spcPct val="0"/>
              </a:spcBef>
            </a:pPr>
            <a:r>
              <a:rPr lang="en-US" sz="389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School of Computer Science and Engineering</a:t>
            </a:r>
          </a:p>
          <a:p>
            <a:pPr algn="ctr">
              <a:lnSpc>
                <a:spcPts val="6621"/>
              </a:lnSpc>
              <a:spcBef>
                <a:spcPct val="0"/>
              </a:spcBef>
            </a:pPr>
            <a:r>
              <a:rPr lang="en-US" sz="389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Department of Computer Science and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347" y="3600895"/>
            <a:ext cx="16797297" cy="328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3"/>
              </a:lnSpc>
              <a:spcBef>
                <a:spcPct val="0"/>
              </a:spcBef>
            </a:pPr>
            <a:r>
              <a:rPr lang="en-US" sz="6284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FusionLV</a:t>
            </a:r>
          </a:p>
          <a:p>
            <a:pPr algn="ctr">
              <a:lnSpc>
                <a:spcPts val="7786"/>
              </a:lnSpc>
              <a:spcBef>
                <a:spcPct val="0"/>
              </a:spcBef>
            </a:pPr>
            <a:r>
              <a:rPr lang="en-US" sz="458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AI-Powered Diagnosis of Livedoid Vasculopathy</a:t>
            </a:r>
          </a:p>
          <a:p>
            <a:pPr algn="ctr">
              <a:lnSpc>
                <a:spcPts val="7786"/>
              </a:lnSpc>
              <a:spcBef>
                <a:spcPct val="0"/>
              </a:spcBef>
            </a:pPr>
            <a:r>
              <a:rPr lang="en-US" sz="458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34582" y="6329826"/>
            <a:ext cx="4840973" cy="256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5"/>
              </a:lnSpc>
              <a:spcBef>
                <a:spcPct val="0"/>
              </a:spcBef>
            </a:pPr>
            <a:r>
              <a:rPr lang="en-US" sz="4097" u="sng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Submitted By:</a:t>
            </a:r>
          </a:p>
          <a:p>
            <a:pPr algn="ctr">
              <a:lnSpc>
                <a:spcPts val="6965"/>
              </a:lnSpc>
              <a:spcBef>
                <a:spcPct val="0"/>
              </a:spcBef>
            </a:pPr>
            <a:r>
              <a:rPr lang="en-US" sz="40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Gurnoor Kaur</a:t>
            </a:r>
          </a:p>
          <a:p>
            <a:pPr algn="ctr">
              <a:lnSpc>
                <a:spcPts val="6965"/>
              </a:lnSpc>
              <a:spcBef>
                <a:spcPct val="0"/>
              </a:spcBef>
            </a:pPr>
            <a:r>
              <a:rPr lang="en-US" sz="40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2427030134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03396" y="6339351"/>
            <a:ext cx="3542347" cy="168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4"/>
              </a:lnSpc>
              <a:spcBef>
                <a:spcPct val="0"/>
              </a:spcBef>
            </a:pPr>
            <a:r>
              <a:rPr lang="en-US" sz="410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US" sz="4102" u="sng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upervised By</a:t>
            </a:r>
            <a:r>
              <a:rPr lang="en-US" sz="410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  <a:p>
            <a:pPr algn="ctr">
              <a:lnSpc>
                <a:spcPts val="6974"/>
              </a:lnSpc>
              <a:spcBef>
                <a:spcPct val="0"/>
              </a:spcBef>
            </a:pPr>
            <a:r>
              <a:rPr lang="en-US" sz="4102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Ms. Bali Devi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80077" y="0"/>
            <a:ext cx="1807923" cy="10287000"/>
            <a:chOff x="0" y="0"/>
            <a:chExt cx="4761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161" cy="2709333"/>
            </a:xfrm>
            <a:custGeom>
              <a:avLst/>
              <a:gdLst/>
              <a:ahLst/>
              <a:cxnLst/>
              <a:rect l="l" t="t" r="r" b="b"/>
              <a:pathLst>
                <a:path w="476161" h="2709333">
                  <a:moveTo>
                    <a:pt x="0" y="0"/>
                  </a:moveTo>
                  <a:lnTo>
                    <a:pt x="476161" y="0"/>
                  </a:lnTo>
                  <a:lnTo>
                    <a:pt x="4761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616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882922" y="8580393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3813640" y="9559087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02227" y="2560044"/>
            <a:ext cx="13491188" cy="497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24"/>
              </a:lnSpc>
              <a:spcBef>
                <a:spcPct val="0"/>
              </a:spcBef>
            </a:pPr>
            <a:r>
              <a:rPr lang="en-US" sz="389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Accurate diagnosis of Livedoid Vasculopathy is challenging due to limited datasets, visual overlap with similar diseases, and lack of AI-based tools. Existing methods are subjective and time-consuming, highlighting the need for an automated, explainable, and multimodal AI diagnostic framework.</a:t>
            </a:r>
          </a:p>
        </p:txBody>
      </p:sp>
      <p:sp>
        <p:nvSpPr>
          <p:cNvPr id="8" name="Freeform 8"/>
          <p:cNvSpPr/>
          <p:nvPr/>
        </p:nvSpPr>
        <p:spPr>
          <a:xfrm>
            <a:off x="14586298" y="2184012"/>
            <a:ext cx="3303905" cy="4507001"/>
          </a:xfrm>
          <a:custGeom>
            <a:avLst/>
            <a:gdLst/>
            <a:ahLst/>
            <a:cxnLst/>
            <a:rect l="l" t="t" r="r" b="b"/>
            <a:pathLst>
              <a:path w="3303905" h="4507001">
                <a:moveTo>
                  <a:pt x="0" y="0"/>
                </a:moveTo>
                <a:lnTo>
                  <a:pt x="3303906" y="0"/>
                </a:lnTo>
                <a:lnTo>
                  <a:pt x="3303906" y="4507002"/>
                </a:lnTo>
                <a:lnTo>
                  <a:pt x="0" y="450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38" r="-6325" b="-1054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28700" y="526697"/>
            <a:ext cx="9070564" cy="117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8"/>
              </a:lnSpc>
              <a:spcBef>
                <a:spcPct val="0"/>
              </a:spcBef>
            </a:pPr>
            <a:r>
              <a:rPr lang="en-US" sz="5934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Problem Statement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2853" y="2208237"/>
            <a:ext cx="8331147" cy="6827522"/>
            <a:chOff x="0" y="0"/>
            <a:chExt cx="2194211" cy="1798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211" cy="1798195"/>
            </a:xfrm>
            <a:custGeom>
              <a:avLst/>
              <a:gdLst/>
              <a:ahLst/>
              <a:cxnLst/>
              <a:rect l="l" t="t" r="r" b="b"/>
              <a:pathLst>
                <a:path w="2194211" h="1798195">
                  <a:moveTo>
                    <a:pt x="47393" y="0"/>
                  </a:moveTo>
                  <a:lnTo>
                    <a:pt x="2146818" y="0"/>
                  </a:lnTo>
                  <a:cubicBezTo>
                    <a:pt x="2172993" y="0"/>
                    <a:pt x="2194211" y="21219"/>
                    <a:pt x="2194211" y="47393"/>
                  </a:cubicBezTo>
                  <a:lnTo>
                    <a:pt x="2194211" y="1750802"/>
                  </a:lnTo>
                  <a:cubicBezTo>
                    <a:pt x="2194211" y="1776977"/>
                    <a:pt x="2172993" y="1798195"/>
                    <a:pt x="2146818" y="1798195"/>
                  </a:cubicBezTo>
                  <a:lnTo>
                    <a:pt x="47393" y="1798195"/>
                  </a:lnTo>
                  <a:cubicBezTo>
                    <a:pt x="34824" y="1798195"/>
                    <a:pt x="22769" y="1793202"/>
                    <a:pt x="13881" y="1784314"/>
                  </a:cubicBezTo>
                  <a:cubicBezTo>
                    <a:pt x="4993" y="1775426"/>
                    <a:pt x="0" y="1763372"/>
                    <a:pt x="0" y="1750802"/>
                  </a:cubicBezTo>
                  <a:lnTo>
                    <a:pt x="0" y="47393"/>
                  </a:lnTo>
                  <a:cubicBezTo>
                    <a:pt x="0" y="21219"/>
                    <a:pt x="21219" y="0"/>
                    <a:pt x="47393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94211" cy="19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53236" y="2816828"/>
            <a:ext cx="1287370" cy="1287370"/>
          </a:xfrm>
          <a:custGeom>
            <a:avLst/>
            <a:gdLst/>
            <a:ahLst/>
            <a:cxnLst/>
            <a:rect l="l" t="t" r="r" b="b"/>
            <a:pathLst>
              <a:path w="1287370" h="1287370">
                <a:moveTo>
                  <a:pt x="0" y="0"/>
                </a:moveTo>
                <a:lnTo>
                  <a:pt x="1287370" y="0"/>
                </a:lnTo>
                <a:lnTo>
                  <a:pt x="1287370" y="1287369"/>
                </a:lnTo>
                <a:lnTo>
                  <a:pt x="0" y="1287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9807575" y="2208237"/>
            <a:ext cx="7914254" cy="6827522"/>
            <a:chOff x="0" y="0"/>
            <a:chExt cx="2084413" cy="1798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4412" cy="1798195"/>
            </a:xfrm>
            <a:custGeom>
              <a:avLst/>
              <a:gdLst/>
              <a:ahLst/>
              <a:cxnLst/>
              <a:rect l="l" t="t" r="r" b="b"/>
              <a:pathLst>
                <a:path w="2084412" h="1798195">
                  <a:moveTo>
                    <a:pt x="49889" y="0"/>
                  </a:moveTo>
                  <a:lnTo>
                    <a:pt x="2034523" y="0"/>
                  </a:lnTo>
                  <a:cubicBezTo>
                    <a:pt x="2062076" y="0"/>
                    <a:pt x="2084412" y="22336"/>
                    <a:pt x="2084412" y="49889"/>
                  </a:cubicBezTo>
                  <a:lnTo>
                    <a:pt x="2084412" y="1748306"/>
                  </a:lnTo>
                  <a:cubicBezTo>
                    <a:pt x="2084412" y="1761537"/>
                    <a:pt x="2079156" y="1774227"/>
                    <a:pt x="2069800" y="1783583"/>
                  </a:cubicBezTo>
                  <a:cubicBezTo>
                    <a:pt x="2060444" y="1792939"/>
                    <a:pt x="2047754" y="1798195"/>
                    <a:pt x="2034523" y="1798195"/>
                  </a:cubicBezTo>
                  <a:lnTo>
                    <a:pt x="49889" y="1798195"/>
                  </a:lnTo>
                  <a:cubicBezTo>
                    <a:pt x="36658" y="1798195"/>
                    <a:pt x="23968" y="1792939"/>
                    <a:pt x="14612" y="1783583"/>
                  </a:cubicBezTo>
                  <a:cubicBezTo>
                    <a:pt x="5256" y="1774227"/>
                    <a:pt x="0" y="1761537"/>
                    <a:pt x="0" y="1748306"/>
                  </a:cubicBezTo>
                  <a:lnTo>
                    <a:pt x="0" y="49889"/>
                  </a:lnTo>
                  <a:cubicBezTo>
                    <a:pt x="0" y="22336"/>
                    <a:pt x="22336" y="0"/>
                    <a:pt x="49889" y="0"/>
                  </a:cubicBezTo>
                  <a:close/>
                </a:path>
              </a:pathLst>
            </a:custGeom>
            <a:solidFill>
              <a:srgbClr val="A9BEC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2084413" cy="19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361402" y="2667264"/>
            <a:ext cx="1244462" cy="1260505"/>
          </a:xfrm>
          <a:custGeom>
            <a:avLst/>
            <a:gdLst/>
            <a:ahLst/>
            <a:cxnLst/>
            <a:rect l="l" t="t" r="r" b="b"/>
            <a:pathLst>
              <a:path w="1244462" h="1260505">
                <a:moveTo>
                  <a:pt x="0" y="0"/>
                </a:moveTo>
                <a:lnTo>
                  <a:pt x="1244462" y="0"/>
                </a:lnTo>
                <a:lnTo>
                  <a:pt x="1244462" y="1260505"/>
                </a:lnTo>
                <a:lnTo>
                  <a:pt x="0" y="1260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10767060" y="144765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213711" y="285900"/>
            <a:ext cx="6679049" cy="116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8"/>
              </a:lnSpc>
              <a:spcBef>
                <a:spcPct val="0"/>
              </a:spcBef>
            </a:pPr>
            <a:r>
              <a:rPr lang="en-US" sz="550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1179" y="4820139"/>
            <a:ext cx="7166548" cy="280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9"/>
              </a:lnSpc>
            </a:pPr>
            <a:r>
              <a:rPr lang="en-US" sz="334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Build a multimodal AI model to detect Livedoid Vasculopathy using images and clinical data.</a:t>
            </a:r>
          </a:p>
          <a:p>
            <a:pPr algn="just">
              <a:lnSpc>
                <a:spcPts val="5689"/>
              </a:lnSpc>
              <a:spcBef>
                <a:spcPct val="0"/>
              </a:spcBef>
            </a:pPr>
            <a:endParaRPr lang="en-US" sz="3346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47229" y="4616279"/>
            <a:ext cx="7034945" cy="351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5"/>
              </a:lnSpc>
            </a:pPr>
            <a:r>
              <a:rPr lang="en-US" sz="33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Differentiate LV from similar skin disorders using advanced classification</a:t>
            </a:r>
          </a:p>
          <a:p>
            <a:pPr algn="just">
              <a:lnSpc>
                <a:spcPts val="5695"/>
              </a:lnSpc>
            </a:pPr>
            <a:endParaRPr lang="en-US" sz="335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just">
              <a:lnSpc>
                <a:spcPts val="5695"/>
              </a:lnSpc>
              <a:spcBef>
                <a:spcPct val="0"/>
              </a:spcBef>
            </a:pPr>
            <a:endParaRPr lang="en-US" sz="335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191179" y="979775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2853" y="2208237"/>
            <a:ext cx="8331147" cy="6827522"/>
            <a:chOff x="0" y="0"/>
            <a:chExt cx="2194211" cy="1798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211" cy="1798195"/>
            </a:xfrm>
            <a:custGeom>
              <a:avLst/>
              <a:gdLst/>
              <a:ahLst/>
              <a:cxnLst/>
              <a:rect l="l" t="t" r="r" b="b"/>
              <a:pathLst>
                <a:path w="2194211" h="1798195">
                  <a:moveTo>
                    <a:pt x="47393" y="0"/>
                  </a:moveTo>
                  <a:lnTo>
                    <a:pt x="2146818" y="0"/>
                  </a:lnTo>
                  <a:cubicBezTo>
                    <a:pt x="2172993" y="0"/>
                    <a:pt x="2194211" y="21219"/>
                    <a:pt x="2194211" y="47393"/>
                  </a:cubicBezTo>
                  <a:lnTo>
                    <a:pt x="2194211" y="1750802"/>
                  </a:lnTo>
                  <a:cubicBezTo>
                    <a:pt x="2194211" y="1776977"/>
                    <a:pt x="2172993" y="1798195"/>
                    <a:pt x="2146818" y="1798195"/>
                  </a:cubicBezTo>
                  <a:lnTo>
                    <a:pt x="47393" y="1798195"/>
                  </a:lnTo>
                  <a:cubicBezTo>
                    <a:pt x="34824" y="1798195"/>
                    <a:pt x="22769" y="1793202"/>
                    <a:pt x="13881" y="1784314"/>
                  </a:cubicBezTo>
                  <a:cubicBezTo>
                    <a:pt x="4993" y="1775426"/>
                    <a:pt x="0" y="1763372"/>
                    <a:pt x="0" y="1750802"/>
                  </a:cubicBezTo>
                  <a:lnTo>
                    <a:pt x="0" y="47393"/>
                  </a:lnTo>
                  <a:cubicBezTo>
                    <a:pt x="0" y="21219"/>
                    <a:pt x="21219" y="0"/>
                    <a:pt x="47393" y="0"/>
                  </a:cubicBez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194211" cy="19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53236" y="2816828"/>
            <a:ext cx="1287370" cy="1287370"/>
          </a:xfrm>
          <a:custGeom>
            <a:avLst/>
            <a:gdLst/>
            <a:ahLst/>
            <a:cxnLst/>
            <a:rect l="l" t="t" r="r" b="b"/>
            <a:pathLst>
              <a:path w="1287370" h="1287370">
                <a:moveTo>
                  <a:pt x="0" y="0"/>
                </a:moveTo>
                <a:lnTo>
                  <a:pt x="1287370" y="0"/>
                </a:lnTo>
                <a:lnTo>
                  <a:pt x="1287370" y="1287369"/>
                </a:lnTo>
                <a:lnTo>
                  <a:pt x="0" y="1287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9807575" y="2208237"/>
            <a:ext cx="7914254" cy="6827522"/>
            <a:chOff x="0" y="0"/>
            <a:chExt cx="2084413" cy="1798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4412" cy="1798195"/>
            </a:xfrm>
            <a:custGeom>
              <a:avLst/>
              <a:gdLst/>
              <a:ahLst/>
              <a:cxnLst/>
              <a:rect l="l" t="t" r="r" b="b"/>
              <a:pathLst>
                <a:path w="2084412" h="1798195">
                  <a:moveTo>
                    <a:pt x="49889" y="0"/>
                  </a:moveTo>
                  <a:lnTo>
                    <a:pt x="2034523" y="0"/>
                  </a:lnTo>
                  <a:cubicBezTo>
                    <a:pt x="2062076" y="0"/>
                    <a:pt x="2084412" y="22336"/>
                    <a:pt x="2084412" y="49889"/>
                  </a:cubicBezTo>
                  <a:lnTo>
                    <a:pt x="2084412" y="1748306"/>
                  </a:lnTo>
                  <a:cubicBezTo>
                    <a:pt x="2084412" y="1761537"/>
                    <a:pt x="2079156" y="1774227"/>
                    <a:pt x="2069800" y="1783583"/>
                  </a:cubicBezTo>
                  <a:cubicBezTo>
                    <a:pt x="2060444" y="1792939"/>
                    <a:pt x="2047754" y="1798195"/>
                    <a:pt x="2034523" y="1798195"/>
                  </a:cubicBezTo>
                  <a:lnTo>
                    <a:pt x="49889" y="1798195"/>
                  </a:lnTo>
                  <a:cubicBezTo>
                    <a:pt x="36658" y="1798195"/>
                    <a:pt x="23968" y="1792939"/>
                    <a:pt x="14612" y="1783583"/>
                  </a:cubicBezTo>
                  <a:cubicBezTo>
                    <a:pt x="5256" y="1774227"/>
                    <a:pt x="0" y="1761537"/>
                    <a:pt x="0" y="1748306"/>
                  </a:cubicBezTo>
                  <a:lnTo>
                    <a:pt x="0" y="49889"/>
                  </a:lnTo>
                  <a:cubicBezTo>
                    <a:pt x="0" y="22336"/>
                    <a:pt x="22336" y="0"/>
                    <a:pt x="49889" y="0"/>
                  </a:cubicBezTo>
                  <a:close/>
                </a:path>
              </a:pathLst>
            </a:custGeom>
            <a:solidFill>
              <a:srgbClr val="A9BEC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2084413" cy="19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361402" y="2667264"/>
            <a:ext cx="1244462" cy="1260505"/>
          </a:xfrm>
          <a:custGeom>
            <a:avLst/>
            <a:gdLst/>
            <a:ahLst/>
            <a:cxnLst/>
            <a:rect l="l" t="t" r="r" b="b"/>
            <a:pathLst>
              <a:path w="1244462" h="1260505">
                <a:moveTo>
                  <a:pt x="0" y="0"/>
                </a:moveTo>
                <a:lnTo>
                  <a:pt x="1244462" y="0"/>
                </a:lnTo>
                <a:lnTo>
                  <a:pt x="1244462" y="1260505"/>
                </a:lnTo>
                <a:lnTo>
                  <a:pt x="0" y="1260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10767060" y="144765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213711" y="285900"/>
            <a:ext cx="6679049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8"/>
              </a:lnSpc>
              <a:spcBef>
                <a:spcPct val="0"/>
              </a:spcBef>
            </a:pPr>
            <a:r>
              <a:rPr lang="en-US" sz="550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970324"/>
            <a:ext cx="7166548" cy="351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89"/>
              </a:lnSpc>
            </a:pPr>
            <a:r>
              <a:rPr lang="en-US" sz="3346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Develop a prototype app for clinicians to upload images, enter data, and get explainable diagnoses.</a:t>
            </a:r>
          </a:p>
          <a:p>
            <a:pPr algn="just">
              <a:lnSpc>
                <a:spcPts val="5689"/>
              </a:lnSpc>
              <a:spcBef>
                <a:spcPct val="0"/>
              </a:spcBef>
            </a:pPr>
            <a:endParaRPr lang="en-US" sz="3346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24355" y="4956469"/>
            <a:ext cx="7034945" cy="351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5"/>
              </a:lnSpc>
            </a:pPr>
            <a:r>
              <a:rPr lang="en-US" sz="335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Test with dermatologists* to ensure accuracy, clarity, and clinical usability.</a:t>
            </a:r>
          </a:p>
          <a:p>
            <a:pPr algn="just">
              <a:lnSpc>
                <a:spcPts val="5695"/>
              </a:lnSpc>
            </a:pPr>
            <a:endParaRPr lang="en-US" sz="335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just">
              <a:lnSpc>
                <a:spcPts val="5695"/>
              </a:lnSpc>
              <a:spcBef>
                <a:spcPct val="0"/>
              </a:spcBef>
            </a:pPr>
            <a:endParaRPr lang="en-US" sz="335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1191179" y="979775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706309" y="-75956"/>
            <a:ext cx="12650391" cy="1161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6"/>
              </a:lnSpc>
              <a:spcBef>
                <a:spcPct val="0"/>
              </a:spcBef>
            </a:pPr>
            <a:r>
              <a:rPr lang="en-US" sz="5856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FLOWCHART (</a:t>
            </a:r>
            <a:r>
              <a:rPr lang="en-US" sz="5660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PROBLEM SOLUTION</a:t>
            </a:r>
            <a:r>
              <a:rPr lang="en-US" sz="5856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6AEEA1-AA85-9EA8-5040-D8BC1995F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033516"/>
              </p:ext>
            </p:extLst>
          </p:nvPr>
        </p:nvGraphicFramePr>
        <p:xfrm>
          <a:off x="0" y="1085666"/>
          <a:ext cx="18288000" cy="9201334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687295446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900402563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491132199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97572383"/>
                    </a:ext>
                  </a:extLst>
                </a:gridCol>
              </a:tblGrid>
              <a:tr h="12885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 u="sng" dirty="0">
                          <a:effectLst/>
                        </a:rPr>
                        <a:t>Step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C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 u="sng" dirty="0">
                          <a:effectLst/>
                        </a:rPr>
                        <a:t>Stage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C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 u="sng" dirty="0">
                          <a:effectLst/>
                        </a:rPr>
                        <a:t>Solution Approach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CE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 u="sng">
                          <a:effectLst/>
                        </a:rPr>
                        <a:t>Technologies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C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939053"/>
                  </a:ext>
                </a:extLst>
              </a:tr>
              <a:tr h="12885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1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 dirty="0">
                          <a:effectLst/>
                        </a:rPr>
                        <a:t>Data Collection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dirty="0">
                          <a:effectLst/>
                        </a:rPr>
                        <a:t>Collect images and patient metadata (multimodal data).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>
                          <a:effectLst/>
                        </a:rPr>
                        <a:t>Python, Cloud Storage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08039"/>
                  </a:ext>
                </a:extLst>
              </a:tr>
              <a:tr h="12885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2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Data Preparation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dirty="0">
                          <a:effectLst/>
                        </a:rPr>
                        <a:t>Clean, resize, label, and augment data for training.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>
                          <a:effectLst/>
                        </a:rPr>
                        <a:t>Python, Image Preprocessing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523103"/>
                  </a:ext>
                </a:extLst>
              </a:tr>
              <a:tr h="12885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3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Model Development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dirty="0">
                          <a:effectLst/>
                        </a:rPr>
                        <a:t>Train AI models using image and metadata inputs.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>
                          <a:effectLst/>
                        </a:rPr>
                        <a:t>AI, ML, DL, CNN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264160"/>
                  </a:ext>
                </a:extLst>
              </a:tr>
              <a:tr h="14698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4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Model Evaluation &amp; Explainability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dirty="0">
                          <a:effectLst/>
                        </a:rPr>
                        <a:t>Evaluate performance and add visual explanations.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>
                          <a:effectLst/>
                        </a:rPr>
                        <a:t>XAI, Evaluation Metrics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622145"/>
                  </a:ext>
                </a:extLst>
              </a:tr>
              <a:tr h="12885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5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Deployment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dirty="0">
                          <a:effectLst/>
                        </a:rPr>
                        <a:t>Build an app for real-time LV prediction.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>
                          <a:effectLst/>
                        </a:rPr>
                        <a:t>Web App Tools, Cloud Services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59496"/>
                  </a:ext>
                </a:extLst>
              </a:tr>
              <a:tr h="12885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6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b="1">
                          <a:effectLst/>
                        </a:rPr>
                        <a:t>Clinical Validation &amp; Feedback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dirty="0">
                          <a:effectLst/>
                        </a:rPr>
                        <a:t>Test with doctors and refine based on feedback.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300" dirty="0">
                          <a:effectLst/>
                        </a:rPr>
                        <a:t>Clinical Testing, Feedback Loop</a:t>
                      </a:r>
                    </a:p>
                  </a:txBody>
                  <a:tcPr marL="55614" marR="55614" marT="27807" marB="2780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8441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79554"/>
            <a:chOff x="0" y="0"/>
            <a:chExt cx="4816593" cy="363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3339"/>
            </a:xfrm>
            <a:custGeom>
              <a:avLst/>
              <a:gdLst/>
              <a:ahLst/>
              <a:cxnLst/>
              <a:rect l="l" t="t" r="r" b="b"/>
              <a:pathLst>
                <a:path w="4816592" h="363339">
                  <a:moveTo>
                    <a:pt x="0" y="0"/>
                  </a:moveTo>
                  <a:lnTo>
                    <a:pt x="4816592" y="0"/>
                  </a:lnTo>
                  <a:lnTo>
                    <a:pt x="4816592" y="363339"/>
                  </a:lnTo>
                  <a:lnTo>
                    <a:pt x="0" y="36333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4816593" cy="487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5784" y="16486"/>
            <a:ext cx="11552754" cy="121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6"/>
              </a:lnSpc>
              <a:spcBef>
                <a:spcPct val="0"/>
              </a:spcBef>
            </a:pPr>
            <a:r>
              <a:rPr lang="en-US" sz="586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System Overview &amp; Workflow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7147" y="1315244"/>
            <a:ext cx="17144687" cy="901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6"/>
              </a:lnSpc>
              <a:spcBef>
                <a:spcPct val="0"/>
              </a:spcBef>
            </a:pPr>
            <a:r>
              <a:rPr lang="en-US" sz="3221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AI-Based Image Processing Pipeline for Livedoid Vasculopathy</a:t>
            </a:r>
          </a:p>
          <a:p>
            <a:pPr marL="695534" lvl="1" indent="-347767" algn="just">
              <a:lnSpc>
                <a:spcPts val="5476"/>
              </a:lnSpc>
              <a:spcBef>
                <a:spcPct val="0"/>
              </a:spcBef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Developed an academic web-based prototype using Streamlit.</a:t>
            </a:r>
          </a:p>
          <a:p>
            <a:pPr marL="738713" lvl="1" indent="-369357" algn="just">
              <a:lnSpc>
                <a:spcPts val="5816"/>
              </a:lnSpc>
              <a:spcBef>
                <a:spcPct val="0"/>
              </a:spcBef>
              <a:buFont typeface="Arial"/>
              <a:buChar char="•"/>
            </a:pPr>
            <a:r>
              <a:rPr lang="en-US" sz="34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Demonstrates the complete machine learning pipeline on dermatological images.</a:t>
            </a:r>
          </a:p>
          <a:p>
            <a:pPr algn="just">
              <a:lnSpc>
                <a:spcPts val="5476"/>
              </a:lnSpc>
              <a:spcBef>
                <a:spcPct val="0"/>
              </a:spcBef>
            </a:pPr>
            <a:r>
              <a:rPr lang="en-US" sz="3221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 organized into two classes:</a:t>
            </a:r>
          </a:p>
          <a:p>
            <a:pPr marL="695534" lvl="1" indent="-347767" algn="just">
              <a:lnSpc>
                <a:spcPts val="5476"/>
              </a:lnSpc>
              <a:spcBef>
                <a:spcPct val="0"/>
              </a:spcBef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LV_like and Other</a:t>
            </a:r>
          </a:p>
          <a:p>
            <a:pPr algn="just">
              <a:lnSpc>
                <a:spcPts val="5476"/>
              </a:lnSpc>
              <a:spcBef>
                <a:spcPct val="0"/>
              </a:spcBef>
            </a:pPr>
            <a:r>
              <a:rPr lang="en-US" sz="3221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Workflow</a:t>
            </a:r>
            <a:r>
              <a:rPr lang="en-US" sz="3221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:</a:t>
            </a:r>
          </a:p>
          <a:p>
            <a:pPr marL="695534" lvl="1" indent="-347767" algn="just">
              <a:lnSpc>
                <a:spcPts val="5476"/>
              </a:lnSpc>
              <a:spcBef>
                <a:spcPct val="0"/>
              </a:spcBef>
              <a:buAutoNum type="arabicPeriod"/>
            </a:pP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Image loading from local dataset</a:t>
            </a:r>
          </a:p>
          <a:p>
            <a:pPr marL="695534" lvl="1" indent="-347767" algn="just">
              <a:lnSpc>
                <a:spcPts val="5476"/>
              </a:lnSpc>
              <a:spcBef>
                <a:spcPct val="0"/>
              </a:spcBef>
              <a:buAutoNum type="arabicPeriod"/>
            </a:pP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Image preprocessing and hair artifact removal</a:t>
            </a:r>
          </a:p>
          <a:p>
            <a:pPr marL="695534" lvl="1" indent="-347767" algn="just">
              <a:lnSpc>
                <a:spcPts val="5476"/>
              </a:lnSpc>
              <a:spcBef>
                <a:spcPct val="0"/>
              </a:spcBef>
              <a:buAutoNum type="arabicPeriod"/>
            </a:pP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Data augmentation for small datasets</a:t>
            </a:r>
          </a:p>
          <a:p>
            <a:pPr marL="695534" lvl="1" indent="-347767" algn="just">
              <a:lnSpc>
                <a:spcPts val="5476"/>
              </a:lnSpc>
              <a:spcBef>
                <a:spcPct val="0"/>
              </a:spcBef>
              <a:buAutoNum type="arabicPeriod"/>
            </a:pP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Feature extraction (texture, edge, shape)</a:t>
            </a:r>
          </a:p>
          <a:p>
            <a:pPr marL="695534" lvl="1" indent="-347767" algn="just">
              <a:lnSpc>
                <a:spcPts val="5476"/>
              </a:lnSpc>
              <a:spcBef>
                <a:spcPct val="0"/>
              </a:spcBef>
              <a:buAutoNum type="arabicPeriod"/>
            </a:pP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CNN-based classification using transfer learning</a:t>
            </a:r>
          </a:p>
          <a:p>
            <a:pPr marL="695534" lvl="1" indent="-347767" algn="just">
              <a:lnSpc>
                <a:spcPts val="5476"/>
              </a:lnSpc>
              <a:spcBef>
                <a:spcPct val="0"/>
              </a:spcBef>
              <a:buAutoNum type="arabicPeriod"/>
            </a:pPr>
            <a:r>
              <a:rPr lang="en-US" sz="322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Visualization of training performance</a:t>
            </a:r>
          </a:p>
          <a:p>
            <a:pPr algn="just">
              <a:lnSpc>
                <a:spcPts val="5476"/>
              </a:lnSpc>
              <a:spcBef>
                <a:spcPct val="0"/>
              </a:spcBef>
            </a:pPr>
            <a:endParaRPr lang="en-US" sz="3221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03099" y="995219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128535" y="280994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1636295" y="995219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304001" y="9827244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1028700" y="40594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10403099" y="40594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694752" y="1817000"/>
            <a:ext cx="8930393" cy="3533059"/>
          </a:xfrm>
          <a:custGeom>
            <a:avLst/>
            <a:gdLst/>
            <a:ahLst/>
            <a:cxnLst/>
            <a:rect l="l" t="t" r="r" b="b"/>
            <a:pathLst>
              <a:path w="8930393" h="3533059">
                <a:moveTo>
                  <a:pt x="0" y="0"/>
                </a:moveTo>
                <a:lnTo>
                  <a:pt x="8930393" y="0"/>
                </a:lnTo>
                <a:lnTo>
                  <a:pt x="8930393" y="3533059"/>
                </a:lnTo>
                <a:lnTo>
                  <a:pt x="0" y="3533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73" t="-52239" b="-13678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94752" y="1508957"/>
            <a:ext cx="9113780" cy="401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90"/>
              </a:lnSpc>
              <a:spcBef>
                <a:spcPct val="0"/>
              </a:spcBef>
            </a:pPr>
            <a:endParaRPr/>
          </a:p>
          <a:p>
            <a:pPr marL="595701" lvl="1" indent="-297851" algn="just">
              <a:lnSpc>
                <a:spcPts val="4690"/>
              </a:lnSpc>
              <a:buFont typeface="Arial"/>
              <a:buChar char="•"/>
            </a:pPr>
            <a:r>
              <a:rPr lang="en-US" sz="275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Image Preprocessing Implemented:</a:t>
            </a:r>
          </a:p>
          <a:p>
            <a:pPr algn="just">
              <a:lnSpc>
                <a:spcPts val="4504"/>
              </a:lnSpc>
              <a:spcBef>
                <a:spcPct val="0"/>
              </a:spcBef>
            </a:pPr>
            <a:r>
              <a:rPr lang="en-US" sz="26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Resizing all images to 224 × 224</a:t>
            </a:r>
          </a:p>
          <a:p>
            <a:pPr algn="just">
              <a:lnSpc>
                <a:spcPts val="4504"/>
              </a:lnSpc>
              <a:spcBef>
                <a:spcPct val="0"/>
              </a:spcBef>
            </a:pPr>
            <a:r>
              <a:rPr lang="en-US" sz="26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Conversion to grayscale to focus on texture patterns</a:t>
            </a:r>
          </a:p>
          <a:p>
            <a:pPr algn="just">
              <a:lnSpc>
                <a:spcPts val="4504"/>
              </a:lnSpc>
              <a:spcBef>
                <a:spcPct val="0"/>
              </a:spcBef>
            </a:pPr>
            <a:r>
              <a:rPr lang="en-US" sz="26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Hair removal using morphological filtering and inpainting</a:t>
            </a:r>
          </a:p>
          <a:p>
            <a:pPr algn="just">
              <a:lnSpc>
                <a:spcPts val="4504"/>
              </a:lnSpc>
              <a:spcBef>
                <a:spcPct val="0"/>
              </a:spcBef>
            </a:pPr>
            <a:r>
              <a:rPr lang="en-US" sz="264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Normalization for stable model training</a:t>
            </a:r>
          </a:p>
          <a:p>
            <a:pPr algn="just">
              <a:lnSpc>
                <a:spcPts val="4690"/>
              </a:lnSpc>
              <a:spcBef>
                <a:spcPct val="0"/>
              </a:spcBef>
            </a:pPr>
            <a:endParaRPr lang="en-US" sz="2649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83999" y="2032877"/>
            <a:ext cx="7813460" cy="3533059"/>
          </a:xfrm>
          <a:custGeom>
            <a:avLst/>
            <a:gdLst/>
            <a:ahLst/>
            <a:cxnLst/>
            <a:rect l="l" t="t" r="r" b="b"/>
            <a:pathLst>
              <a:path w="7813460" h="3533059">
                <a:moveTo>
                  <a:pt x="0" y="0"/>
                </a:moveTo>
                <a:lnTo>
                  <a:pt x="7813460" y="0"/>
                </a:lnTo>
                <a:lnTo>
                  <a:pt x="7813460" y="3533059"/>
                </a:lnTo>
                <a:lnTo>
                  <a:pt x="0" y="3533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224" t="-42009" r="-2858" b="-1180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67155" y="463766"/>
            <a:ext cx="17753690" cy="91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6"/>
              </a:lnSpc>
              <a:spcBef>
                <a:spcPct val="0"/>
              </a:spcBef>
            </a:pPr>
            <a:r>
              <a:rPr lang="en-US" sz="4556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Image Preprocessing, Augmentation &amp; Feature Extraction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79712" y="2305685"/>
            <a:ext cx="7379346" cy="283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882" lvl="1" indent="-297941" algn="just">
              <a:lnSpc>
                <a:spcPts val="4691"/>
              </a:lnSpc>
              <a:buFont typeface="Arial"/>
              <a:buChar char="•"/>
            </a:pPr>
            <a:r>
              <a:rPr lang="en-US" sz="275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Feature Extraction Demonstrated:</a:t>
            </a:r>
          </a:p>
          <a:p>
            <a:pPr algn="just">
              <a:lnSpc>
                <a:spcPts val="4521"/>
              </a:lnSpc>
              <a:spcBef>
                <a:spcPct val="0"/>
              </a:spcBef>
            </a:pPr>
            <a:r>
              <a:rPr lang="en-US" sz="265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Canny Edge Detection – boundary detection</a:t>
            </a:r>
          </a:p>
          <a:p>
            <a:pPr algn="just">
              <a:lnSpc>
                <a:spcPts val="4521"/>
              </a:lnSpc>
              <a:spcBef>
                <a:spcPct val="0"/>
              </a:spcBef>
            </a:pPr>
            <a:r>
              <a:rPr lang="en-US" sz="265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Local Binary Pattern (LBP) – texture analysis</a:t>
            </a:r>
          </a:p>
          <a:p>
            <a:pPr algn="just">
              <a:lnSpc>
                <a:spcPts val="4521"/>
              </a:lnSpc>
              <a:spcBef>
                <a:spcPct val="0"/>
              </a:spcBef>
            </a:pPr>
            <a:r>
              <a:rPr lang="en-US" sz="265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Histogram of Oriented Gradients (HOG) – shape and gradient features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3900861" y="6013337"/>
            <a:ext cx="10311328" cy="3533059"/>
          </a:xfrm>
          <a:custGeom>
            <a:avLst/>
            <a:gdLst/>
            <a:ahLst/>
            <a:cxnLst/>
            <a:rect l="l" t="t" r="r" b="b"/>
            <a:pathLst>
              <a:path w="10311328" h="3533059">
                <a:moveTo>
                  <a:pt x="0" y="0"/>
                </a:moveTo>
                <a:lnTo>
                  <a:pt x="10311328" y="0"/>
                </a:lnTo>
                <a:lnTo>
                  <a:pt x="10311328" y="3533059"/>
                </a:lnTo>
                <a:lnTo>
                  <a:pt x="0" y="3533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44" t="-66285" b="-1624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4365696" y="6008534"/>
            <a:ext cx="9205675" cy="340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884" lvl="1" indent="-297942" algn="just">
              <a:lnSpc>
                <a:spcPts val="4691"/>
              </a:lnSpc>
              <a:buFont typeface="Arial"/>
              <a:buChar char="•"/>
            </a:pPr>
            <a:r>
              <a:rPr lang="en-US" sz="276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Augmentation Techniques:</a:t>
            </a:r>
          </a:p>
          <a:p>
            <a:pPr algn="just">
              <a:lnSpc>
                <a:spcPts val="4522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Rotation</a:t>
            </a:r>
          </a:p>
          <a:p>
            <a:pPr algn="just">
              <a:lnSpc>
                <a:spcPts val="4522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Zooming</a:t>
            </a:r>
          </a:p>
          <a:p>
            <a:pPr algn="just">
              <a:lnSpc>
                <a:spcPts val="4522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Horizontal flipping</a:t>
            </a:r>
          </a:p>
          <a:p>
            <a:pPr algn="just">
              <a:lnSpc>
                <a:spcPts val="4522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Brightness adjustment</a:t>
            </a:r>
          </a:p>
          <a:p>
            <a:pPr algn="just">
              <a:lnSpc>
                <a:spcPts val="4522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(Used to increase dataset diversity and reduce overfitting)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34377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4816593" cy="394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811" y="1190443"/>
            <a:ext cx="15459899" cy="885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544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 Training Approach: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Used MobileNetV2 (pretrained on ImageNet) for transfer learning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Chosen due to limited dataset size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Added custom classification layers on top of pretrained model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Dataset split into training and validation sets</a:t>
            </a:r>
          </a:p>
          <a:p>
            <a:pPr marL="690881" lvl="1" indent="-345440" algn="just">
              <a:lnSpc>
                <a:spcPts val="544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Results Displayed on Web Interface: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Training accuracy and validation accuracy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Training loss and validation loss curves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Demonstrates real learning behavior of the model</a:t>
            </a:r>
          </a:p>
          <a:p>
            <a:pPr marL="690881" lvl="1" indent="-345440" algn="just">
              <a:lnSpc>
                <a:spcPts val="5440"/>
              </a:lnSpc>
              <a:buFont typeface="Arial"/>
              <a:buChar char="•"/>
            </a:pPr>
            <a:r>
              <a:rPr lang="en-US" sz="3200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Conclusion: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system successfully demonstrates an end-to-end AI pipeline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Focuses on methodology and workflow rather than clinical accuracy</a:t>
            </a:r>
          </a:p>
          <a:p>
            <a:pPr algn="just">
              <a:lnSpc>
                <a:spcPts val="544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Suitable for academic evaluation and learning purposes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-43934"/>
            <a:ext cx="14228921" cy="123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6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 </a:t>
            </a:r>
            <a:r>
              <a:rPr lang="en-US" sz="580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Training</a:t>
            </a:r>
            <a:r>
              <a:rPr lang="en-US" sz="600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Results &amp; Conclusion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44712" y="0"/>
            <a:ext cx="2543288" cy="10287000"/>
            <a:chOff x="0" y="0"/>
            <a:chExt cx="66983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9837" cy="2709333"/>
            </a:xfrm>
            <a:custGeom>
              <a:avLst/>
              <a:gdLst/>
              <a:ahLst/>
              <a:cxnLst/>
              <a:rect l="l" t="t" r="r" b="b"/>
              <a:pathLst>
                <a:path w="669837" h="2709333">
                  <a:moveTo>
                    <a:pt x="0" y="0"/>
                  </a:moveTo>
                  <a:lnTo>
                    <a:pt x="669837" y="0"/>
                  </a:lnTo>
                  <a:lnTo>
                    <a:pt x="6698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669837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27913" y="2798161"/>
            <a:ext cx="3283731" cy="5064576"/>
            <a:chOff x="0" y="0"/>
            <a:chExt cx="653714" cy="100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3714" cy="1008238"/>
            </a:xfrm>
            <a:custGeom>
              <a:avLst/>
              <a:gdLst/>
              <a:ahLst/>
              <a:cxnLst/>
              <a:rect l="l" t="t" r="r" b="b"/>
              <a:pathLst>
                <a:path w="653714" h="1008238">
                  <a:moveTo>
                    <a:pt x="54226" y="0"/>
                  </a:moveTo>
                  <a:lnTo>
                    <a:pt x="599488" y="0"/>
                  </a:lnTo>
                  <a:cubicBezTo>
                    <a:pt x="613869" y="0"/>
                    <a:pt x="627662" y="5713"/>
                    <a:pt x="637831" y="15882"/>
                  </a:cubicBezTo>
                  <a:cubicBezTo>
                    <a:pt x="648001" y="26052"/>
                    <a:pt x="653714" y="39844"/>
                    <a:pt x="653714" y="54226"/>
                  </a:cubicBezTo>
                  <a:lnTo>
                    <a:pt x="653714" y="954012"/>
                  </a:lnTo>
                  <a:cubicBezTo>
                    <a:pt x="653714" y="968394"/>
                    <a:pt x="648001" y="982186"/>
                    <a:pt x="637831" y="992356"/>
                  </a:cubicBezTo>
                  <a:cubicBezTo>
                    <a:pt x="627662" y="1002525"/>
                    <a:pt x="613869" y="1008238"/>
                    <a:pt x="599488" y="1008238"/>
                  </a:cubicBezTo>
                  <a:lnTo>
                    <a:pt x="54226" y="1008238"/>
                  </a:lnTo>
                  <a:cubicBezTo>
                    <a:pt x="39844" y="1008238"/>
                    <a:pt x="26052" y="1002525"/>
                    <a:pt x="15882" y="992356"/>
                  </a:cubicBezTo>
                  <a:cubicBezTo>
                    <a:pt x="5713" y="982186"/>
                    <a:pt x="0" y="968394"/>
                    <a:pt x="0" y="954012"/>
                  </a:cubicBezTo>
                  <a:lnTo>
                    <a:pt x="0" y="54226"/>
                  </a:lnTo>
                  <a:cubicBezTo>
                    <a:pt x="0" y="39844"/>
                    <a:pt x="5713" y="26052"/>
                    <a:pt x="15882" y="15882"/>
                  </a:cubicBezTo>
                  <a:cubicBezTo>
                    <a:pt x="26052" y="5713"/>
                    <a:pt x="39844" y="0"/>
                    <a:pt x="54226" y="0"/>
                  </a:cubicBezTo>
                  <a:close/>
                </a:path>
              </a:pathLst>
            </a:custGeom>
            <a:blipFill>
              <a:blip r:embed="rId2"/>
              <a:stretch>
                <a:fillRect l="-65746" r="-657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7640" y="230402"/>
            <a:ext cx="4406860" cy="122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6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924" y="1641996"/>
            <a:ext cx="15340664" cy="805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1.</a:t>
            </a:r>
            <a:r>
              <a:rPr lang="en-US" sz="2211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Han et al. (2020)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Classification of the clinical images for benign and malignant cutaneous tumors using a deep learning algorithm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Journal of Investigative Dermatology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11" u="sng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  <a:hlinkClick r:id="rId3" tooltip="https://www.nature.com/articles/nature21056"/>
              </a:rPr>
              <a:t>https://www.nature.com/articles/nature21056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211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Tschandl et al. (2020)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Human–computer collaboration for skin cancer recognition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Nature Medicine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211" u="sng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  <a:hlinkClick r:id="rId4" tooltip="https://www.nature.com/articles/s41591-020-0942-0"/>
              </a:rPr>
              <a:t>https://www.nature.com/articles/s41591-020-0942-0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Liu et al. (2021)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 multimodal deep learning framework for skin disease diagnosis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IEEE Transactions on Medical Imaging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 u="sng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  <a:hlinkClick r:id="rId5" tooltip="https://www.frontiersin.org/journals/medicine/articles/10.3389/fmed.2021.626369/full"/>
              </a:rPr>
              <a:t>https://www.frontiersin.org/journals/medicine/articles/10.3389/fmed.2021.626369/full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3.</a:t>
            </a:r>
            <a:r>
              <a:rPr lang="en-US" sz="2211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Graziani et al. (2022)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Explainable AI for dermatology: Visualizing model attention and feature importance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Medical Image Analysis</a:t>
            </a:r>
          </a:p>
          <a:p>
            <a:pPr algn="just">
              <a:lnSpc>
                <a:spcPts val="3760"/>
              </a:lnSpc>
              <a:spcBef>
                <a:spcPct val="0"/>
              </a:spcBef>
            </a:pPr>
            <a:r>
              <a:rPr lang="en-US" sz="2211" u="sng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  <a:hlinkClick r:id="rId6" tooltip="https://www.sciencedirect.com/science/article/abs/pii/S1361841522001219?via%3Dihub"/>
              </a:rPr>
              <a:t>https://www.sciencedirect.com/science/article/abs/pii/S1361841522001219?via%3Dihub</a:t>
            </a:r>
          </a:p>
          <a:p>
            <a:pPr algn="just">
              <a:lnSpc>
                <a:spcPts val="4806"/>
              </a:lnSpc>
              <a:spcBef>
                <a:spcPct val="0"/>
              </a:spcBef>
            </a:pPr>
            <a:endParaRPr lang="en-US" sz="2211" u="sng">
              <a:solidFill>
                <a:srgbClr val="5170FF"/>
              </a:solidFill>
              <a:latin typeface="Quicksand"/>
              <a:ea typeface="Quicksand"/>
              <a:cs typeface="Quicksand"/>
              <a:sym typeface="Quicksand"/>
              <a:hlinkClick r:id="rId6" tooltip="https://www.sciencedirect.com/science/article/abs/pii/S1361841522001219?via%3Dihu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29325" y="0"/>
            <a:ext cx="3058675" cy="10287000"/>
            <a:chOff x="0" y="0"/>
            <a:chExt cx="80557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5577" cy="2709333"/>
            </a:xfrm>
            <a:custGeom>
              <a:avLst/>
              <a:gdLst/>
              <a:ahLst/>
              <a:cxnLst/>
              <a:rect l="l" t="t" r="r" b="b"/>
              <a:pathLst>
                <a:path w="805577" h="2709333">
                  <a:moveTo>
                    <a:pt x="0" y="0"/>
                  </a:moveTo>
                  <a:lnTo>
                    <a:pt x="805577" y="0"/>
                  </a:lnTo>
                  <a:lnTo>
                    <a:pt x="8055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805577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65356" y="1684924"/>
            <a:ext cx="4219518" cy="6507861"/>
            <a:chOff x="0" y="0"/>
            <a:chExt cx="653714" cy="100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3714" cy="1008238"/>
            </a:xfrm>
            <a:custGeom>
              <a:avLst/>
              <a:gdLst/>
              <a:ahLst/>
              <a:cxnLst/>
              <a:rect l="l" t="t" r="r" b="b"/>
              <a:pathLst>
                <a:path w="653714" h="1008238">
                  <a:moveTo>
                    <a:pt x="42200" y="0"/>
                  </a:moveTo>
                  <a:lnTo>
                    <a:pt x="611514" y="0"/>
                  </a:lnTo>
                  <a:cubicBezTo>
                    <a:pt x="634820" y="0"/>
                    <a:pt x="653714" y="18894"/>
                    <a:pt x="653714" y="42200"/>
                  </a:cubicBezTo>
                  <a:lnTo>
                    <a:pt x="653714" y="966038"/>
                  </a:lnTo>
                  <a:cubicBezTo>
                    <a:pt x="653714" y="989344"/>
                    <a:pt x="634820" y="1008238"/>
                    <a:pt x="611514" y="1008238"/>
                  </a:cubicBezTo>
                  <a:lnTo>
                    <a:pt x="42200" y="1008238"/>
                  </a:lnTo>
                  <a:cubicBezTo>
                    <a:pt x="31008" y="1008238"/>
                    <a:pt x="20274" y="1003792"/>
                    <a:pt x="12360" y="995878"/>
                  </a:cubicBezTo>
                  <a:cubicBezTo>
                    <a:pt x="4446" y="987964"/>
                    <a:pt x="0" y="977230"/>
                    <a:pt x="0" y="966038"/>
                  </a:cubicBezTo>
                  <a:lnTo>
                    <a:pt x="0" y="42200"/>
                  </a:lnTo>
                  <a:cubicBezTo>
                    <a:pt x="0" y="31008"/>
                    <a:pt x="4446" y="20274"/>
                    <a:pt x="12360" y="12360"/>
                  </a:cubicBezTo>
                  <a:cubicBezTo>
                    <a:pt x="20274" y="4446"/>
                    <a:pt x="31008" y="0"/>
                    <a:pt x="42200" y="0"/>
                  </a:cubicBezTo>
                  <a:close/>
                </a:path>
              </a:pathLst>
            </a:custGeom>
            <a:blipFill>
              <a:blip r:embed="rId2"/>
              <a:stretch>
                <a:fillRect l="-65746" r="-657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7640" y="230402"/>
            <a:ext cx="4406860" cy="122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6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640" y="1934914"/>
            <a:ext cx="12653770" cy="665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6"/>
              </a:lnSpc>
            </a:pP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4.</a:t>
            </a:r>
            <a:r>
              <a:rPr lang="en-US" sz="239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Zbrzezny &amp; Krzywicki (2025)</a:t>
            </a:r>
          </a:p>
          <a:p>
            <a:pPr algn="just">
              <a:lnSpc>
                <a:spcPts val="4076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Artificial Intelligence in Dermatology: A Review of Methods, Clinical Applications, and Perspectives Applied Sciences</a:t>
            </a:r>
          </a:p>
          <a:p>
            <a:pPr algn="just">
              <a:lnSpc>
                <a:spcPts val="4076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97" u="sng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  <a:hlinkClick r:id="rId3" tooltip="https://www.mdpi.com/2076-3417/15/14/7856"/>
              </a:rPr>
              <a:t>https://www.mdpi.com/2076-3417/15/14/7856</a:t>
            </a:r>
          </a:p>
          <a:p>
            <a:pPr algn="just">
              <a:lnSpc>
                <a:spcPts val="4076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5. </a:t>
            </a:r>
            <a:r>
              <a:rPr lang="en-US" sz="239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Luo et al., 2023</a:t>
            </a: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– Artificial Intelligence-Assisted Dermatology Diagnosis, Computers in Biology and Medicine, Elsevier.</a:t>
            </a:r>
          </a:p>
          <a:p>
            <a:pPr algn="just">
              <a:lnSpc>
                <a:spcPts val="4076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</a:t>
            </a:r>
            <a:r>
              <a:rPr lang="en-US" sz="2397" u="sng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  <a:hlinkClick r:id="rId4" tooltip="https://doi.org/10.1016/j.compbiomed.2023.107878"/>
              </a:rPr>
              <a:t>https://doi.org/10.1016/j.compbiomed.2023.107878</a:t>
            </a:r>
          </a:p>
          <a:p>
            <a:pPr algn="just">
              <a:lnSpc>
                <a:spcPts val="4076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6. </a:t>
            </a:r>
            <a:r>
              <a:rPr lang="en-US" sz="239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Chiou et al., 2024</a:t>
            </a: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– Multimodal Image Dataset for AI-Based Skin Cancer (MIDAS), NEJM AI.</a:t>
            </a:r>
          </a:p>
          <a:p>
            <a:pPr algn="just">
              <a:lnSpc>
                <a:spcPts val="4076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397" u="sng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  <a:hlinkClick r:id="rId5" tooltip="https://ai.nejm.org/doi/full/10.1056/AIdbp2400732?utm_source=chatgpt.com"/>
              </a:rPr>
              <a:t>https://ai.nejm.org/doi/full/10.1056/AIdbp2400732</a:t>
            </a:r>
          </a:p>
          <a:p>
            <a:pPr algn="just">
              <a:lnSpc>
                <a:spcPts val="4076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7. </a:t>
            </a:r>
            <a:r>
              <a:rPr lang="en-US" sz="2397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Daneshjou et al., 2022</a:t>
            </a: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– Disparities in Dermatology AI Performance on Diverse Skin Tones, Nature Medicine.</a:t>
            </a:r>
          </a:p>
          <a:p>
            <a:pPr algn="just">
              <a:lnSpc>
                <a:spcPts val="4076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</a:t>
            </a:r>
            <a:r>
              <a:rPr lang="en-US" sz="2397" u="sng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  <a:hlinkClick r:id="rId6" tooltip="https://pubmed.ncbi.nlm.nih.gov/35960806?utm_source=chatgpt.com"/>
              </a:rPr>
              <a:t>https://pubmed.ncbi.nlm.nih.gov/35960806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6" r="-1446" b="-289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667640" y="230402"/>
            <a:ext cx="4406860" cy="122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6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4667" y="0"/>
            <a:ext cx="18457333" cy="3027042"/>
            <a:chOff x="0" y="0"/>
            <a:chExt cx="4861191" cy="7972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91" cy="797246"/>
            </a:xfrm>
            <a:custGeom>
              <a:avLst/>
              <a:gdLst/>
              <a:ahLst/>
              <a:cxnLst/>
              <a:rect l="l" t="t" r="r" b="b"/>
              <a:pathLst>
                <a:path w="4861191" h="797246">
                  <a:moveTo>
                    <a:pt x="0" y="0"/>
                  </a:moveTo>
                  <a:lnTo>
                    <a:pt x="4861191" y="0"/>
                  </a:lnTo>
                  <a:lnTo>
                    <a:pt x="4861191" y="797246"/>
                  </a:lnTo>
                  <a:lnTo>
                    <a:pt x="0" y="797246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61191" cy="844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639868" y="0"/>
            <a:ext cx="4648132" cy="10287000"/>
          </a:xfrm>
          <a:custGeom>
            <a:avLst/>
            <a:gdLst/>
            <a:ahLst/>
            <a:cxnLst/>
            <a:rect l="l" t="t" r="r" b="b"/>
            <a:pathLst>
              <a:path w="4648132" h="10287000">
                <a:moveTo>
                  <a:pt x="0" y="0"/>
                </a:moveTo>
                <a:lnTo>
                  <a:pt x="4648132" y="0"/>
                </a:lnTo>
                <a:lnTo>
                  <a:pt x="46481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958" t="-5567" r="-4686" b="-88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39572" y="304248"/>
            <a:ext cx="4874633" cy="213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29"/>
              </a:lnSpc>
              <a:spcBef>
                <a:spcPct val="0"/>
              </a:spcBef>
            </a:pPr>
            <a:r>
              <a:rPr lang="en-US" sz="10200" b="1" u="sng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Outline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8858" y="3474056"/>
            <a:ext cx="12759453" cy="5470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3" lvl="1" indent="-399411" algn="just">
              <a:lnSpc>
                <a:spcPts val="628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</a:p>
          <a:p>
            <a:pPr marL="798823" lvl="1" indent="-399411" algn="just">
              <a:lnSpc>
                <a:spcPts val="628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Literature Review</a:t>
            </a:r>
          </a:p>
          <a:p>
            <a:pPr marL="798823" lvl="1" indent="-399411" algn="just">
              <a:lnSpc>
                <a:spcPts val="628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Problem Statement</a:t>
            </a:r>
          </a:p>
          <a:p>
            <a:pPr marL="798823" lvl="1" indent="-399411" algn="just">
              <a:lnSpc>
                <a:spcPts val="628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Objectives</a:t>
            </a:r>
          </a:p>
          <a:p>
            <a:pPr marL="798823" lvl="1" indent="-399411" algn="just">
              <a:lnSpc>
                <a:spcPts val="628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Flowchart(Problem Solution)</a:t>
            </a:r>
          </a:p>
          <a:p>
            <a:pPr marL="798823" lvl="1" indent="-399411" algn="just">
              <a:lnSpc>
                <a:spcPts val="628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Image Preprocessing and CNN Model Training Pipeline</a:t>
            </a:r>
          </a:p>
          <a:p>
            <a:pPr marL="798823" lvl="1" indent="-399411" algn="just">
              <a:lnSpc>
                <a:spcPts val="6289"/>
              </a:lnSpc>
              <a:buFont typeface="Arial"/>
              <a:buChar char="•"/>
            </a:pPr>
            <a:r>
              <a:rPr lang="en-US" sz="3699" dirty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94715" y="-373191"/>
            <a:ext cx="6514340" cy="10660191"/>
          </a:xfrm>
          <a:custGeom>
            <a:avLst/>
            <a:gdLst/>
            <a:ahLst/>
            <a:cxnLst/>
            <a:rect l="l" t="t" r="r" b="b"/>
            <a:pathLst>
              <a:path w="6514340" h="10660191">
                <a:moveTo>
                  <a:pt x="0" y="0"/>
                </a:moveTo>
                <a:lnTo>
                  <a:pt x="6514340" y="0"/>
                </a:lnTo>
                <a:lnTo>
                  <a:pt x="6514340" y="10660191"/>
                </a:lnTo>
                <a:lnTo>
                  <a:pt x="0" y="1066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79" t="-1537" b="-15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3723857"/>
            <a:ext cx="9650799" cy="180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973"/>
              </a:lnSpc>
              <a:spcBef>
                <a:spcPct val="0"/>
              </a:spcBef>
            </a:pPr>
            <a:r>
              <a:rPr lang="en-US" sz="10695">
                <a:solidFill>
                  <a:srgbClr val="000000"/>
                </a:solidFill>
                <a:latin typeface="Knewave"/>
                <a:ea typeface="Knewave"/>
                <a:cs typeface="Knewave"/>
                <a:sym typeface="Knewave"/>
              </a:rPr>
              <a:t>THANK YOU.........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92964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304001" y="9653411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863792" y="7610581"/>
            <a:ext cx="605054" cy="605054"/>
          </a:xfrm>
          <a:custGeom>
            <a:avLst/>
            <a:gdLst/>
            <a:ahLst/>
            <a:cxnLst/>
            <a:rect l="l" t="t" r="r" b="b"/>
            <a:pathLst>
              <a:path w="605054" h="605054">
                <a:moveTo>
                  <a:pt x="0" y="0"/>
                </a:moveTo>
                <a:lnTo>
                  <a:pt x="605054" y="0"/>
                </a:lnTo>
                <a:lnTo>
                  <a:pt x="605054" y="605054"/>
                </a:lnTo>
                <a:lnTo>
                  <a:pt x="0" y="60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01790" y="2696396"/>
            <a:ext cx="15554308" cy="405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775" lvl="1" indent="-347387" algn="just">
              <a:lnSpc>
                <a:spcPts val="5470"/>
              </a:lnSpc>
              <a:buFont typeface="Arial"/>
              <a:buChar char="•"/>
            </a:pPr>
            <a:r>
              <a:rPr lang="en-US" sz="321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Livedoid vasculopathy</a:t>
            </a:r>
            <a:r>
              <a:rPr lang="en-US" sz="321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(LV) is a rare thrombotic skin disorder characterized by painful ulcerations that heal into distinctive porcelain-white scars. It mostly effect the lower limbs bilaterally.</a:t>
            </a:r>
          </a:p>
          <a:p>
            <a:pPr algn="just">
              <a:lnSpc>
                <a:spcPts val="5470"/>
              </a:lnSpc>
            </a:pPr>
            <a:endParaRPr lang="en-US" sz="3218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694775" lvl="1" indent="-347387" algn="just">
              <a:lnSpc>
                <a:spcPts val="5470"/>
              </a:lnSpc>
              <a:buFont typeface="Arial"/>
              <a:buChar char="•"/>
            </a:pPr>
            <a:r>
              <a:rPr lang="en-US" sz="3218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 condition's clinical presentation overlaps significantly with vasculitic and ulcerative disorders, creating a diagnostic maze that leads to: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12231" y="7492362"/>
            <a:ext cx="4692750" cy="67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  <a:spcBef>
                <a:spcPct val="0"/>
              </a:spcBef>
            </a:pPr>
            <a:r>
              <a:rPr lang="en-US" sz="339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Frequent misdiagnosis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7610581"/>
            <a:ext cx="605054" cy="605054"/>
          </a:xfrm>
          <a:custGeom>
            <a:avLst/>
            <a:gdLst/>
            <a:ahLst/>
            <a:cxnLst/>
            <a:rect l="l" t="t" r="r" b="b"/>
            <a:pathLst>
              <a:path w="605054" h="605054">
                <a:moveTo>
                  <a:pt x="0" y="0"/>
                </a:moveTo>
                <a:lnTo>
                  <a:pt x="605054" y="0"/>
                </a:lnTo>
                <a:lnTo>
                  <a:pt x="605054" y="605054"/>
                </a:lnTo>
                <a:lnTo>
                  <a:pt x="0" y="605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196729" y="7448656"/>
            <a:ext cx="7172100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Delayed treatment initiation</a:t>
            </a:r>
          </a:p>
        </p:txBody>
      </p:sp>
      <p:sp>
        <p:nvSpPr>
          <p:cNvPr id="9" name="AutoShape 9"/>
          <p:cNvSpPr/>
          <p:nvPr/>
        </p:nvSpPr>
        <p:spPr>
          <a:xfrm>
            <a:off x="5194374" y="71657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698948" y="21690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4285216" y="632562"/>
            <a:ext cx="8639533" cy="174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1"/>
              </a:lnSpc>
              <a:spcBef>
                <a:spcPct val="0"/>
              </a:spcBef>
            </a:pPr>
            <a:r>
              <a:rPr lang="en-US" sz="8700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49873" y="9804336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71763" y="209068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888876" y="967938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63539" y="0"/>
            <a:ext cx="7744336" cy="3559157"/>
          </a:xfrm>
          <a:custGeom>
            <a:avLst/>
            <a:gdLst/>
            <a:ahLst/>
            <a:cxnLst/>
            <a:rect l="l" t="t" r="r" b="b"/>
            <a:pathLst>
              <a:path w="7744336" h="3559157">
                <a:moveTo>
                  <a:pt x="0" y="0"/>
                </a:moveTo>
                <a:lnTo>
                  <a:pt x="7744337" y="0"/>
                </a:lnTo>
                <a:lnTo>
                  <a:pt x="7744337" y="3559157"/>
                </a:lnTo>
                <a:lnTo>
                  <a:pt x="0" y="3559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08" t="-31904" b="-164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63539" y="3559157"/>
            <a:ext cx="7744336" cy="3559157"/>
          </a:xfrm>
          <a:custGeom>
            <a:avLst/>
            <a:gdLst/>
            <a:ahLst/>
            <a:cxnLst/>
            <a:rect l="l" t="t" r="r" b="b"/>
            <a:pathLst>
              <a:path w="7744336" h="3559157">
                <a:moveTo>
                  <a:pt x="0" y="0"/>
                </a:moveTo>
                <a:lnTo>
                  <a:pt x="7744337" y="0"/>
                </a:lnTo>
                <a:lnTo>
                  <a:pt x="7744337" y="3559156"/>
                </a:lnTo>
                <a:lnTo>
                  <a:pt x="0" y="3559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69" t="-32149" b="-321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63539" y="7089442"/>
            <a:ext cx="7744336" cy="3197558"/>
          </a:xfrm>
          <a:custGeom>
            <a:avLst/>
            <a:gdLst/>
            <a:ahLst/>
            <a:cxnLst/>
            <a:rect l="l" t="t" r="r" b="b"/>
            <a:pathLst>
              <a:path w="7744336" h="3197558">
                <a:moveTo>
                  <a:pt x="0" y="0"/>
                </a:moveTo>
                <a:lnTo>
                  <a:pt x="7744337" y="0"/>
                </a:lnTo>
                <a:lnTo>
                  <a:pt x="7744337" y="3197558"/>
                </a:lnTo>
                <a:lnTo>
                  <a:pt x="0" y="3197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6001" b="-925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V="1">
            <a:off x="10677176" y="362593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8888876" y="609885"/>
            <a:ext cx="8998649" cy="29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8"/>
              </a:lnSpc>
              <a:spcBef>
                <a:spcPct val="0"/>
              </a:spcBef>
            </a:pPr>
            <a:r>
              <a:rPr lang="en-US" sz="4704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Representative Clinical Images and Key Symptoms of Livedoid Vasculopathy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7047" y="3768707"/>
            <a:ext cx="9865602" cy="53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276" lvl="1" indent="-389138" algn="just">
              <a:lnSpc>
                <a:spcPts val="6128"/>
              </a:lnSpc>
              <a:buAutoNum type="arabicPeriod"/>
            </a:pPr>
            <a:r>
              <a:rPr lang="en-US" sz="360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Painful ulcers on the lower legs or ankles</a:t>
            </a:r>
          </a:p>
          <a:p>
            <a:pPr marL="778276" lvl="1" indent="-389138" algn="just">
              <a:lnSpc>
                <a:spcPts val="6128"/>
              </a:lnSpc>
              <a:buAutoNum type="arabicPeriod"/>
            </a:pPr>
            <a:r>
              <a:rPr lang="en-US" sz="360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Livedo reticularis pattern — net-like purplish skin discoloration</a:t>
            </a:r>
          </a:p>
          <a:p>
            <a:pPr marL="778276" lvl="1" indent="-389138" algn="just">
              <a:lnSpc>
                <a:spcPts val="6128"/>
              </a:lnSpc>
              <a:buAutoNum type="arabicPeriod"/>
            </a:pPr>
            <a:r>
              <a:rPr lang="en-US" sz="360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Atrophie blanche — white, scar-like patches after healing</a:t>
            </a:r>
          </a:p>
          <a:p>
            <a:pPr marL="778276" lvl="1" indent="-389138" algn="just">
              <a:lnSpc>
                <a:spcPts val="6128"/>
              </a:lnSpc>
              <a:buAutoNum type="arabicPeriod"/>
            </a:pPr>
            <a:r>
              <a:rPr lang="en-US" sz="360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Burning or stinging sensation in affected areas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1946" y="411995"/>
            <a:ext cx="6589076" cy="3701038"/>
            <a:chOff x="0" y="0"/>
            <a:chExt cx="1735395" cy="97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5394" cy="974759"/>
            </a:xfrm>
            <a:custGeom>
              <a:avLst/>
              <a:gdLst/>
              <a:ahLst/>
              <a:cxnLst/>
              <a:rect l="l" t="t" r="r" b="b"/>
              <a:pathLst>
                <a:path w="1735394" h="974759">
                  <a:moveTo>
                    <a:pt x="59923" y="0"/>
                  </a:moveTo>
                  <a:lnTo>
                    <a:pt x="1675471" y="0"/>
                  </a:lnTo>
                  <a:cubicBezTo>
                    <a:pt x="1708566" y="0"/>
                    <a:pt x="1735394" y="26828"/>
                    <a:pt x="1735394" y="59923"/>
                  </a:cubicBezTo>
                  <a:lnTo>
                    <a:pt x="1735394" y="914836"/>
                  </a:lnTo>
                  <a:cubicBezTo>
                    <a:pt x="1735394" y="930728"/>
                    <a:pt x="1729081" y="945970"/>
                    <a:pt x="1717843" y="957208"/>
                  </a:cubicBezTo>
                  <a:cubicBezTo>
                    <a:pt x="1706606" y="968446"/>
                    <a:pt x="1691364" y="974759"/>
                    <a:pt x="1675471" y="974759"/>
                  </a:cubicBezTo>
                  <a:lnTo>
                    <a:pt x="59923" y="974759"/>
                  </a:lnTo>
                  <a:cubicBezTo>
                    <a:pt x="26828" y="974759"/>
                    <a:pt x="0" y="947931"/>
                    <a:pt x="0" y="914836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F466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735395" cy="1098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194423" y="411995"/>
            <a:ext cx="6434900" cy="3701038"/>
            <a:chOff x="0" y="0"/>
            <a:chExt cx="1694788" cy="9747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4788" cy="974759"/>
            </a:xfrm>
            <a:custGeom>
              <a:avLst/>
              <a:gdLst/>
              <a:ahLst/>
              <a:cxnLst/>
              <a:rect l="l" t="t" r="r" b="b"/>
              <a:pathLst>
                <a:path w="1694788" h="974759">
                  <a:moveTo>
                    <a:pt x="61359" y="0"/>
                  </a:moveTo>
                  <a:lnTo>
                    <a:pt x="1633430" y="0"/>
                  </a:lnTo>
                  <a:cubicBezTo>
                    <a:pt x="1667317" y="0"/>
                    <a:pt x="1694788" y="27471"/>
                    <a:pt x="1694788" y="61359"/>
                  </a:cubicBezTo>
                  <a:lnTo>
                    <a:pt x="1694788" y="913400"/>
                  </a:lnTo>
                  <a:cubicBezTo>
                    <a:pt x="1694788" y="947288"/>
                    <a:pt x="1667317" y="974759"/>
                    <a:pt x="1633430" y="974759"/>
                  </a:cubicBezTo>
                  <a:lnTo>
                    <a:pt x="61359" y="974759"/>
                  </a:lnTo>
                  <a:cubicBezTo>
                    <a:pt x="27471" y="974759"/>
                    <a:pt x="0" y="947288"/>
                    <a:pt x="0" y="913400"/>
                  </a:cubicBezTo>
                  <a:lnTo>
                    <a:pt x="0" y="61359"/>
                  </a:lnTo>
                  <a:cubicBezTo>
                    <a:pt x="0" y="27471"/>
                    <a:pt x="27471" y="0"/>
                    <a:pt x="61359" y="0"/>
                  </a:cubicBezTo>
                  <a:close/>
                </a:path>
              </a:pathLst>
            </a:custGeom>
            <a:solidFill>
              <a:srgbClr val="0F466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1694788" cy="1098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94423" y="5130272"/>
            <a:ext cx="6434900" cy="4128028"/>
            <a:chOff x="0" y="0"/>
            <a:chExt cx="1694788" cy="10872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4788" cy="1087217"/>
            </a:xfrm>
            <a:custGeom>
              <a:avLst/>
              <a:gdLst/>
              <a:ahLst/>
              <a:cxnLst/>
              <a:rect l="l" t="t" r="r" b="b"/>
              <a:pathLst>
                <a:path w="1694788" h="1087217">
                  <a:moveTo>
                    <a:pt x="61359" y="0"/>
                  </a:moveTo>
                  <a:lnTo>
                    <a:pt x="1633430" y="0"/>
                  </a:lnTo>
                  <a:cubicBezTo>
                    <a:pt x="1667317" y="0"/>
                    <a:pt x="1694788" y="27471"/>
                    <a:pt x="1694788" y="61359"/>
                  </a:cubicBezTo>
                  <a:lnTo>
                    <a:pt x="1694788" y="1025858"/>
                  </a:lnTo>
                  <a:cubicBezTo>
                    <a:pt x="1694788" y="1059746"/>
                    <a:pt x="1667317" y="1087217"/>
                    <a:pt x="1633430" y="1087217"/>
                  </a:cubicBezTo>
                  <a:lnTo>
                    <a:pt x="61359" y="1087217"/>
                  </a:lnTo>
                  <a:cubicBezTo>
                    <a:pt x="27471" y="1087217"/>
                    <a:pt x="0" y="1059746"/>
                    <a:pt x="0" y="1025858"/>
                  </a:cubicBezTo>
                  <a:lnTo>
                    <a:pt x="0" y="61359"/>
                  </a:lnTo>
                  <a:cubicBezTo>
                    <a:pt x="0" y="27471"/>
                    <a:pt x="27471" y="0"/>
                    <a:pt x="61359" y="0"/>
                  </a:cubicBezTo>
                  <a:close/>
                </a:path>
              </a:pathLst>
            </a:custGeom>
            <a:solidFill>
              <a:srgbClr val="0F466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694788" cy="1211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1946" y="5143500"/>
            <a:ext cx="6589076" cy="4128028"/>
            <a:chOff x="0" y="0"/>
            <a:chExt cx="1735395" cy="10872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35394" cy="1087217"/>
            </a:xfrm>
            <a:custGeom>
              <a:avLst/>
              <a:gdLst/>
              <a:ahLst/>
              <a:cxnLst/>
              <a:rect l="l" t="t" r="r" b="b"/>
              <a:pathLst>
                <a:path w="1735394" h="1087217">
                  <a:moveTo>
                    <a:pt x="59923" y="0"/>
                  </a:moveTo>
                  <a:lnTo>
                    <a:pt x="1675471" y="0"/>
                  </a:lnTo>
                  <a:cubicBezTo>
                    <a:pt x="1708566" y="0"/>
                    <a:pt x="1735394" y="26828"/>
                    <a:pt x="1735394" y="59923"/>
                  </a:cubicBezTo>
                  <a:lnTo>
                    <a:pt x="1735394" y="1027294"/>
                  </a:lnTo>
                  <a:cubicBezTo>
                    <a:pt x="1735394" y="1043187"/>
                    <a:pt x="1729081" y="1058428"/>
                    <a:pt x="1717843" y="1069666"/>
                  </a:cubicBezTo>
                  <a:cubicBezTo>
                    <a:pt x="1706606" y="1080904"/>
                    <a:pt x="1691364" y="1087217"/>
                    <a:pt x="1675471" y="1087217"/>
                  </a:cubicBezTo>
                  <a:lnTo>
                    <a:pt x="59923" y="1087217"/>
                  </a:lnTo>
                  <a:cubicBezTo>
                    <a:pt x="44031" y="1087217"/>
                    <a:pt x="28789" y="1080904"/>
                    <a:pt x="17551" y="1069666"/>
                  </a:cubicBezTo>
                  <a:cubicBezTo>
                    <a:pt x="6313" y="1058428"/>
                    <a:pt x="0" y="1043187"/>
                    <a:pt x="0" y="1027294"/>
                  </a:cubicBezTo>
                  <a:lnTo>
                    <a:pt x="0" y="59923"/>
                  </a:lnTo>
                  <a:cubicBezTo>
                    <a:pt x="0" y="44031"/>
                    <a:pt x="6313" y="28789"/>
                    <a:pt x="17551" y="17551"/>
                  </a:cubicBezTo>
                  <a:cubicBezTo>
                    <a:pt x="28789" y="6313"/>
                    <a:pt x="44031" y="0"/>
                    <a:pt x="59923" y="0"/>
                  </a:cubicBezTo>
                  <a:close/>
                </a:path>
              </a:pathLst>
            </a:custGeom>
            <a:solidFill>
              <a:srgbClr val="0F466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23825"/>
              <a:ext cx="1735395" cy="1211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39325" y="5616608"/>
            <a:ext cx="5414318" cy="3186382"/>
          </a:xfrm>
          <a:custGeom>
            <a:avLst/>
            <a:gdLst/>
            <a:ahLst/>
            <a:cxnLst/>
            <a:rect l="l" t="t" r="r" b="b"/>
            <a:pathLst>
              <a:path w="5414318" h="3186382">
                <a:moveTo>
                  <a:pt x="0" y="0"/>
                </a:moveTo>
                <a:lnTo>
                  <a:pt x="5414318" y="0"/>
                </a:lnTo>
                <a:lnTo>
                  <a:pt x="5414318" y="3186381"/>
                </a:lnTo>
                <a:lnTo>
                  <a:pt x="0" y="3186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3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239325" y="693861"/>
            <a:ext cx="5414318" cy="3051759"/>
          </a:xfrm>
          <a:custGeom>
            <a:avLst/>
            <a:gdLst/>
            <a:ahLst/>
            <a:cxnLst/>
            <a:rect l="l" t="t" r="r" b="b"/>
            <a:pathLst>
              <a:path w="5414318" h="3051759">
                <a:moveTo>
                  <a:pt x="0" y="0"/>
                </a:moveTo>
                <a:lnTo>
                  <a:pt x="5414318" y="0"/>
                </a:lnTo>
                <a:lnTo>
                  <a:pt x="5414318" y="3051759"/>
                </a:lnTo>
                <a:lnTo>
                  <a:pt x="0" y="3051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476" t="-29227" b="-199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1733805" y="727395"/>
            <a:ext cx="5248535" cy="3070239"/>
          </a:xfrm>
          <a:custGeom>
            <a:avLst/>
            <a:gdLst/>
            <a:ahLst/>
            <a:cxnLst/>
            <a:rect l="l" t="t" r="r" b="b"/>
            <a:pathLst>
              <a:path w="5248535" h="3070239">
                <a:moveTo>
                  <a:pt x="0" y="0"/>
                </a:moveTo>
                <a:lnTo>
                  <a:pt x="5248534" y="0"/>
                </a:lnTo>
                <a:lnTo>
                  <a:pt x="5248534" y="3070239"/>
                </a:lnTo>
                <a:lnTo>
                  <a:pt x="0" y="3070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1655" b="-763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1787606" y="5560153"/>
            <a:ext cx="5248535" cy="3268266"/>
          </a:xfrm>
          <a:custGeom>
            <a:avLst/>
            <a:gdLst/>
            <a:ahLst/>
            <a:cxnLst/>
            <a:rect l="l" t="t" r="r" b="b"/>
            <a:pathLst>
              <a:path w="5248535" h="3268266">
                <a:moveTo>
                  <a:pt x="0" y="0"/>
                </a:moveTo>
                <a:lnTo>
                  <a:pt x="5248534" y="0"/>
                </a:lnTo>
                <a:lnTo>
                  <a:pt x="5248534" y="3268266"/>
                </a:lnTo>
                <a:lnTo>
                  <a:pt x="0" y="326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629" b="-290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775232" y="4184664"/>
            <a:ext cx="6342505" cy="71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3"/>
              </a:lnSpc>
              <a:spcBef>
                <a:spcPct val="0"/>
              </a:spcBef>
            </a:pPr>
            <a:r>
              <a:rPr lang="en-US" sz="357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Leukocytoclastic vasculitis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041" y="9347728"/>
            <a:ext cx="7512886" cy="71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9"/>
              </a:lnSpc>
              <a:spcBef>
                <a:spcPct val="0"/>
              </a:spcBef>
            </a:pPr>
            <a:r>
              <a:rPr lang="en-US" sz="3576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Cutaneous Vasculitis Lesions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81466" y="4184664"/>
            <a:ext cx="3660815" cy="72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3"/>
              </a:lnSpc>
              <a:spcBef>
                <a:spcPct val="0"/>
              </a:spcBef>
            </a:pPr>
            <a:r>
              <a:rPr lang="en-US" sz="3696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Livedo reticulari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72680" y="9347728"/>
            <a:ext cx="3278386" cy="73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8"/>
              </a:lnSpc>
              <a:spcBef>
                <a:spcPct val="0"/>
              </a:spcBef>
            </a:pPr>
            <a:r>
              <a:rPr lang="en-US" sz="371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Telangiectasia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17737" y="3488022"/>
            <a:ext cx="4365190" cy="3925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1"/>
              </a:lnSpc>
              <a:spcBef>
                <a:spcPct val="0"/>
              </a:spcBef>
            </a:pPr>
            <a:r>
              <a:rPr lang="en-US" sz="4636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Diseases that resemble livedoid vasculopathy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316195" y="3908246"/>
            <a:ext cx="11655610" cy="199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90"/>
              </a:lnSpc>
              <a:spcBef>
                <a:spcPct val="0"/>
              </a:spcBef>
            </a:pPr>
            <a:r>
              <a:rPr lang="en-US" sz="9994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Literature Review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833219"/>
            <a:ext cx="15585879" cy="0"/>
          </a:xfrm>
          <a:prstGeom prst="line">
            <a:avLst/>
          </a:prstGeom>
          <a:ln w="7620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V="1">
            <a:off x="3184378" y="3661396"/>
            <a:ext cx="0" cy="1171823"/>
          </a:xfrm>
          <a:prstGeom prst="line">
            <a:avLst/>
          </a:prstGeom>
          <a:ln w="7620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V="1">
            <a:off x="6491987" y="4833219"/>
            <a:ext cx="0" cy="1171823"/>
          </a:xfrm>
          <a:prstGeom prst="line">
            <a:avLst/>
          </a:prstGeom>
          <a:ln w="7620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flipV="1">
            <a:off x="10172336" y="3901072"/>
            <a:ext cx="0" cy="1171823"/>
          </a:xfrm>
          <a:prstGeom prst="line">
            <a:avLst/>
          </a:prstGeom>
          <a:ln w="7620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flipV="1">
            <a:off x="13523220" y="4833219"/>
            <a:ext cx="0" cy="1171823"/>
          </a:xfrm>
          <a:prstGeom prst="line">
            <a:avLst/>
          </a:prstGeom>
          <a:ln w="7620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768997" y="4410783"/>
            <a:ext cx="830762" cy="844872"/>
          </a:xfrm>
          <a:custGeom>
            <a:avLst/>
            <a:gdLst/>
            <a:ahLst/>
            <a:cxnLst/>
            <a:rect l="l" t="t" r="r" b="b"/>
            <a:pathLst>
              <a:path w="830762" h="844872">
                <a:moveTo>
                  <a:pt x="0" y="0"/>
                </a:moveTo>
                <a:lnTo>
                  <a:pt x="830762" y="0"/>
                </a:lnTo>
                <a:lnTo>
                  <a:pt x="830762" y="844872"/>
                </a:lnTo>
                <a:lnTo>
                  <a:pt x="0" y="84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4" r="-14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6123927" y="4410783"/>
            <a:ext cx="830762" cy="844872"/>
          </a:xfrm>
          <a:custGeom>
            <a:avLst/>
            <a:gdLst/>
            <a:ahLst/>
            <a:cxnLst/>
            <a:rect l="l" t="t" r="r" b="b"/>
            <a:pathLst>
              <a:path w="830762" h="844872">
                <a:moveTo>
                  <a:pt x="0" y="0"/>
                </a:moveTo>
                <a:lnTo>
                  <a:pt x="830762" y="0"/>
                </a:lnTo>
                <a:lnTo>
                  <a:pt x="830762" y="844872"/>
                </a:lnTo>
                <a:lnTo>
                  <a:pt x="0" y="84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4" r="-14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107839" y="4410783"/>
            <a:ext cx="830762" cy="844872"/>
          </a:xfrm>
          <a:custGeom>
            <a:avLst/>
            <a:gdLst/>
            <a:ahLst/>
            <a:cxnLst/>
            <a:rect l="l" t="t" r="r" b="b"/>
            <a:pathLst>
              <a:path w="830762" h="844872">
                <a:moveTo>
                  <a:pt x="0" y="0"/>
                </a:moveTo>
                <a:lnTo>
                  <a:pt x="830762" y="0"/>
                </a:lnTo>
                <a:lnTo>
                  <a:pt x="830762" y="844872"/>
                </a:lnTo>
                <a:lnTo>
                  <a:pt x="0" y="84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4" r="-14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9711246" y="4486983"/>
            <a:ext cx="922179" cy="768672"/>
          </a:xfrm>
          <a:custGeom>
            <a:avLst/>
            <a:gdLst/>
            <a:ahLst/>
            <a:cxnLst/>
            <a:rect l="l" t="t" r="r" b="b"/>
            <a:pathLst>
              <a:path w="922179" h="768672">
                <a:moveTo>
                  <a:pt x="0" y="0"/>
                </a:moveTo>
                <a:lnTo>
                  <a:pt x="922180" y="0"/>
                </a:lnTo>
                <a:lnTo>
                  <a:pt x="922180" y="768672"/>
                </a:lnTo>
                <a:lnTo>
                  <a:pt x="0" y="768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4" r="-1484" b="-2200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6320412" y="4090623"/>
            <a:ext cx="437793" cy="120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  <a:spcBef>
                <a:spcPct val="0"/>
              </a:spcBef>
            </a:pPr>
            <a:r>
              <a:rPr lang="en-US" sz="605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72806" y="4002753"/>
            <a:ext cx="310634" cy="125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7"/>
              </a:lnSpc>
              <a:spcBef>
                <a:spcPct val="0"/>
              </a:spcBef>
            </a:pPr>
            <a:r>
              <a:rPr lang="en-US" sz="6286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65703" y="4201233"/>
            <a:ext cx="413266" cy="120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  <a:spcBef>
                <a:spcPct val="0"/>
              </a:spcBef>
            </a:pPr>
            <a:r>
              <a:rPr lang="en-US" sz="6058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71403" y="3983703"/>
            <a:ext cx="503634" cy="134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63"/>
              </a:lnSpc>
              <a:spcBef>
                <a:spcPct val="0"/>
              </a:spcBef>
            </a:pPr>
            <a:r>
              <a:rPr lang="en-US" sz="6742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9852" y="49516"/>
            <a:ext cx="7418856" cy="356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363" lvl="1" indent="-362182" algn="just">
              <a:lnSpc>
                <a:spcPts val="5703"/>
              </a:lnSpc>
              <a:buFont typeface="Arial"/>
              <a:buChar char="•"/>
            </a:pPr>
            <a:r>
              <a:rPr lang="en-US" sz="3355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2019–2021</a:t>
            </a:r>
          </a:p>
          <a:p>
            <a:pPr algn="just">
              <a:lnSpc>
                <a:spcPts val="5703"/>
              </a:lnSpc>
              <a:spcBef>
                <a:spcPct val="0"/>
              </a:spcBef>
            </a:pPr>
            <a:r>
              <a:rPr lang="en-US" sz="3355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AI models (like CNNs) started matching dermatologists in spotting common skin diseases like melanoma. </a:t>
            </a:r>
            <a:r>
              <a:rPr lang="en-US" sz="3355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</a:rPr>
              <a:t>[1]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26139" y="5843117"/>
            <a:ext cx="7785107" cy="434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378" lvl="1" indent="-369189" algn="just">
              <a:lnSpc>
                <a:spcPts val="5814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2022</a:t>
            </a:r>
          </a:p>
          <a:p>
            <a:pPr algn="just">
              <a:lnSpc>
                <a:spcPts val="5814"/>
              </a:lnSpc>
            </a:pPr>
            <a:r>
              <a:rPr lang="en-US" sz="342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New AI systems began combining images with patient info (like age, symptoms, lab results). This made diagnosis 15–23% more accurate than using images alone. </a:t>
            </a:r>
            <a:r>
              <a:rPr lang="en-US" sz="3420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</a:rPr>
              <a:t>[2]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29967" y="49327"/>
            <a:ext cx="7860989" cy="3611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378" lvl="1" indent="-369189" algn="just">
              <a:lnSpc>
                <a:spcPts val="5814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2023</a:t>
            </a:r>
          </a:p>
          <a:p>
            <a:pPr algn="just">
              <a:lnSpc>
                <a:spcPts val="5814"/>
              </a:lnSpc>
              <a:spcBef>
                <a:spcPct val="0"/>
              </a:spcBef>
            </a:pPr>
            <a:r>
              <a:rPr lang="en-US" sz="342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Explainable AI became popular. These models show doctors what parts of the image they focused on—making it easier to trust the results. </a:t>
            </a:r>
            <a:r>
              <a:rPr lang="en-US" sz="3420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</a:rPr>
              <a:t>[3]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34207" y="5812950"/>
            <a:ext cx="7256670" cy="434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378" lvl="1" indent="-369189" algn="just">
              <a:lnSpc>
                <a:spcPts val="5814"/>
              </a:lnSpc>
              <a:buFont typeface="Arial"/>
              <a:buChar char="•"/>
            </a:pPr>
            <a:r>
              <a:rPr lang="en-US" sz="342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2024</a:t>
            </a:r>
          </a:p>
          <a:p>
            <a:pPr algn="just">
              <a:lnSpc>
                <a:spcPts val="5814"/>
              </a:lnSpc>
            </a:pPr>
            <a:r>
              <a:rPr lang="en-US" sz="342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 major gap was found: no AI tools were built for rare skin diseases like livedoid vasculopathy, even though the technology is ready and proven. </a:t>
            </a:r>
            <a:r>
              <a:rPr lang="en-US" sz="3420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</a:rPr>
              <a:t>[4]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1965021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66675"/>
            <a:ext cx="18169467" cy="10220325"/>
          </a:xfrm>
          <a:custGeom>
            <a:avLst/>
            <a:gdLst/>
            <a:ahLst/>
            <a:cxnLst/>
            <a:rect l="l" t="t" r="r" b="b"/>
            <a:pathLst>
              <a:path w="18169467" h="10220325">
                <a:moveTo>
                  <a:pt x="0" y="0"/>
                </a:moveTo>
                <a:lnTo>
                  <a:pt x="18169467" y="0"/>
                </a:lnTo>
                <a:lnTo>
                  <a:pt x="18169467" y="10220325"/>
                </a:lnTo>
                <a:lnTo>
                  <a:pt x="0" y="10220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03040" cy="10287000"/>
            <a:chOff x="0" y="0"/>
            <a:chExt cx="487322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3229" cy="2709333"/>
            </a:xfrm>
            <a:custGeom>
              <a:avLst/>
              <a:gdLst/>
              <a:ahLst/>
              <a:cxnLst/>
              <a:rect l="l" t="t" r="r" b="b"/>
              <a:pathLst>
                <a:path w="4873229" h="2709333">
                  <a:moveTo>
                    <a:pt x="0" y="0"/>
                  </a:moveTo>
                  <a:lnTo>
                    <a:pt x="4873229" y="0"/>
                  </a:lnTo>
                  <a:lnTo>
                    <a:pt x="48732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7322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419301" y="47631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120149" y="6012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92268" y="1266386"/>
            <a:ext cx="17579838" cy="961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1" lvl="1" indent="-410205" algn="just">
              <a:lnSpc>
                <a:spcPts val="6459"/>
              </a:lnSpc>
              <a:buFont typeface="Arial"/>
              <a:buChar char="•"/>
            </a:pPr>
            <a:r>
              <a:rPr lang="en-US" sz="3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Limited Availability of Livedoid Vasculopathy Datasets</a:t>
            </a:r>
          </a:p>
          <a:p>
            <a:pPr algn="just">
              <a:lnSpc>
                <a:spcPts val="64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There is no large, standardized, or public dataset for LV images or clinical data, making AI training difficult.</a:t>
            </a:r>
            <a:r>
              <a:rPr lang="en-US" sz="3799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</a:rPr>
              <a:t> [5]</a:t>
            </a:r>
          </a:p>
          <a:p>
            <a:pPr marL="820411" lvl="1" indent="-410205" algn="just">
              <a:lnSpc>
                <a:spcPts val="6459"/>
              </a:lnSpc>
              <a:buFont typeface="Arial"/>
              <a:buChar char="•"/>
            </a:pPr>
            <a:r>
              <a:rPr lang="en-US" sz="3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Lack of Multimodal Integration</a:t>
            </a:r>
          </a:p>
          <a:p>
            <a:pPr algn="just">
              <a:lnSpc>
                <a:spcPts val="64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Existing dermatology AI models rely mostly on image-only inputs, while LV diagnosis requires clinical, histopathological, and patient-level data integration. </a:t>
            </a:r>
            <a:r>
              <a:rPr lang="en-US" sz="3799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</a:rPr>
              <a:t>[6]</a:t>
            </a:r>
          </a:p>
          <a:p>
            <a:pPr marL="820411" lvl="1" indent="-410205" algn="just">
              <a:lnSpc>
                <a:spcPts val="64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3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Poor Generalization Across Devices, Skin Tones, and Institutions</a:t>
            </a:r>
          </a:p>
          <a:p>
            <a:pPr algn="just">
              <a:lnSpc>
                <a:spcPts val="645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AI models in dermatology often fail to generalize due to domain shifts, lighting variations, and bias toward lighter skin types</a:t>
            </a:r>
            <a:r>
              <a:rPr lang="en-US" sz="3799">
                <a:solidFill>
                  <a:srgbClr val="5170FF"/>
                </a:solidFill>
                <a:latin typeface="Quicksand"/>
                <a:ea typeface="Quicksand"/>
                <a:cs typeface="Quicksand"/>
                <a:sym typeface="Quicksand"/>
              </a:rPr>
              <a:t>.[7]</a:t>
            </a:r>
          </a:p>
          <a:p>
            <a:pPr algn="just">
              <a:lnSpc>
                <a:spcPts val="5791"/>
              </a:lnSpc>
            </a:pPr>
            <a:endParaRPr lang="en-US" sz="3799">
              <a:solidFill>
                <a:srgbClr val="5170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just">
              <a:lnSpc>
                <a:spcPts val="5791"/>
              </a:lnSpc>
              <a:spcBef>
                <a:spcPct val="0"/>
              </a:spcBef>
            </a:pPr>
            <a:endParaRPr lang="en-US" sz="3799">
              <a:solidFill>
                <a:srgbClr val="5170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24794" y="-315309"/>
            <a:ext cx="8963206" cy="148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33"/>
              </a:lnSpc>
              <a:spcBef>
                <a:spcPct val="0"/>
              </a:spcBef>
            </a:pPr>
            <a:r>
              <a:rPr lang="en-US" sz="7431" b="1" u="sng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Research Gaps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1187</Words>
  <Application>Microsoft Office PowerPoint</Application>
  <PresentationFormat>Custom</PresentationFormat>
  <Paragraphs>164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Quicksand Bold</vt:lpstr>
      <vt:lpstr>Arial</vt:lpstr>
      <vt:lpstr>Quicksand</vt:lpstr>
      <vt:lpstr>Calibri</vt:lpstr>
      <vt:lpstr>Knewave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of Computer Science and Engineering Department of Computer Science and Engineering</dc:title>
  <cp:lastModifiedBy>Gurnoor Kaur</cp:lastModifiedBy>
  <cp:revision>2</cp:revision>
  <dcterms:created xsi:type="dcterms:W3CDTF">2006-08-16T00:00:00Z</dcterms:created>
  <dcterms:modified xsi:type="dcterms:W3CDTF">2026-02-14T12:38:28Z</dcterms:modified>
  <dc:identifier>DAG1Nfyovsc</dc:identifier>
</cp:coreProperties>
</file>